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e064a4d8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e064a4d8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e064a4d8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e064a4d8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e064a4d8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e064a4d8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e064a4d8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e064a4d8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d521b53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d521b53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d521b531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d521b531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521b531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d521b531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d521b531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d521b531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df012b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df012b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d521b531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d521b531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e064a4d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e064a4d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e064a4d8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e064a4d8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0"/>
            <a:ext cx="8808550" cy="5143500"/>
          </a:xfrm>
          <a:prstGeom prst="rect">
            <a:avLst/>
          </a:prstGeom>
          <a:noFill/>
          <a:ln>
            <a:noFill/>
          </a:ln>
        </p:spPr>
      </p:pic>
      <p:sp>
        <p:nvSpPr>
          <p:cNvPr id="55" name="Google Shape;55;p13"/>
          <p:cNvSpPr txBox="1"/>
          <p:nvPr/>
        </p:nvSpPr>
        <p:spPr>
          <a:xfrm>
            <a:off x="152400" y="2087250"/>
            <a:ext cx="47064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TEAM NAME</a:t>
            </a:r>
            <a:r>
              <a:rPr lang="en">
                <a:latin typeface="Times New Roman"/>
                <a:ea typeface="Times New Roman"/>
                <a:cs typeface="Times New Roman"/>
                <a:sym typeface="Times New Roman"/>
              </a:rPr>
              <a:t>: CODE_CRUNCH</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PROBLEM STATEMENT CODE</a:t>
            </a:r>
            <a:r>
              <a:rPr lang="en">
                <a:latin typeface="Times New Roman"/>
                <a:ea typeface="Times New Roman"/>
                <a:cs typeface="Times New Roman"/>
                <a:sym typeface="Times New Roman"/>
              </a:rPr>
              <a:t>: MK95</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MINISTRY NAME</a:t>
            </a:r>
            <a:r>
              <a:rPr lang="en">
                <a:latin typeface="Times New Roman"/>
                <a:ea typeface="Times New Roman"/>
                <a:cs typeface="Times New Roman"/>
                <a:sym typeface="Times New Roman"/>
              </a:rPr>
              <a:t>: GOVERNMENT OF UTTARAKHAND</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TEAM MENTOR NAME</a:t>
            </a:r>
            <a:r>
              <a:rPr lang="en">
                <a:latin typeface="Times New Roman"/>
                <a:ea typeface="Times New Roman"/>
                <a:cs typeface="Times New Roman"/>
                <a:sym typeface="Times New Roman"/>
              </a:rPr>
              <a:t>: PROF. AJU PALLE</a:t>
            </a:r>
            <a:r>
              <a:rPr lang="en">
                <a:latin typeface="Times New Roman"/>
                <a:ea typeface="Times New Roman"/>
                <a:cs typeface="Times New Roman"/>
                <a:sym typeface="Times New Roman"/>
              </a:rPr>
              <a:t>RI</a:t>
            </a:r>
            <a:endParaRPr>
              <a:latin typeface="Times New Roman"/>
              <a:ea typeface="Times New Roman"/>
              <a:cs typeface="Times New Roman"/>
              <a:sym typeface="Times New Roman"/>
            </a:endParaRPr>
          </a:p>
          <a:p>
            <a:pPr indent="0" lvl="0" marL="0" rtl="0" algn="r">
              <a:spcBef>
                <a:spcPts val="0"/>
              </a:spcBef>
              <a:spcAft>
                <a:spcPts val="0"/>
              </a:spcAft>
              <a:buNone/>
            </a:pPr>
            <a:r>
              <a:rPr lang="en">
                <a:latin typeface="Times New Roman"/>
                <a:ea typeface="Times New Roman"/>
                <a:cs typeface="Times New Roman"/>
                <a:sym typeface="Times New Roman"/>
              </a:rPr>
              <a:t>    </a:t>
            </a:r>
            <a:r>
              <a:rPr b="1" lang="en">
                <a:latin typeface="Times New Roman"/>
                <a:ea typeface="Times New Roman"/>
                <a:cs typeface="Times New Roman"/>
                <a:sym typeface="Times New Roman"/>
              </a:rPr>
              <a:t> </a:t>
            </a:r>
            <a:endParaRPr/>
          </a:p>
        </p:txBody>
      </p:sp>
      <p:sp>
        <p:nvSpPr>
          <p:cNvPr id="56" name="Google Shape;56;p13"/>
          <p:cNvSpPr txBox="1"/>
          <p:nvPr/>
        </p:nvSpPr>
        <p:spPr>
          <a:xfrm>
            <a:off x="4766875" y="2840750"/>
            <a:ext cx="3916800" cy="164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Times New Roman"/>
                <a:ea typeface="Times New Roman"/>
                <a:cs typeface="Times New Roman"/>
                <a:sym typeface="Times New Roman"/>
              </a:rPr>
              <a:t>TEAM LEADER NAME</a:t>
            </a:r>
            <a:r>
              <a:rPr lang="en">
                <a:solidFill>
                  <a:schemeClr val="dk1"/>
                </a:solidFill>
                <a:latin typeface="Times New Roman"/>
                <a:ea typeface="Times New Roman"/>
                <a:cs typeface="Times New Roman"/>
                <a:sym typeface="Times New Roman"/>
              </a:rPr>
              <a:t>: MAHESH MAHAJAN</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
                <a:solidFill>
                  <a:schemeClr val="dk1"/>
                </a:solidFill>
                <a:latin typeface="Times New Roman"/>
                <a:ea typeface="Times New Roman"/>
                <a:cs typeface="Times New Roman"/>
                <a:sym typeface="Times New Roman"/>
              </a:rPr>
              <a:t>TEAM MEMBERS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NEHA PATIL</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PRANALI SAWANT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PREETAM B.A</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LOVKESH SHARMA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KARAN NAIR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57900" y="16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pic>
        <p:nvPicPr>
          <p:cNvPr id="124" name="Google Shape;124;p22"/>
          <p:cNvPicPr preferRelativeResize="0"/>
          <p:nvPr/>
        </p:nvPicPr>
        <p:blipFill>
          <a:blip r:embed="rId3">
            <a:alphaModFix/>
          </a:blip>
          <a:stretch>
            <a:fillRect/>
          </a:stretch>
        </p:blipFill>
        <p:spPr>
          <a:xfrm>
            <a:off x="328350" y="737950"/>
            <a:ext cx="3422405" cy="1925100"/>
          </a:xfrm>
          <a:prstGeom prst="rect">
            <a:avLst/>
          </a:prstGeom>
          <a:noFill/>
          <a:ln>
            <a:noFill/>
          </a:ln>
        </p:spPr>
      </p:pic>
      <p:pic>
        <p:nvPicPr>
          <p:cNvPr id="125" name="Google Shape;125;p22"/>
          <p:cNvPicPr preferRelativeResize="0"/>
          <p:nvPr/>
        </p:nvPicPr>
        <p:blipFill>
          <a:blip r:embed="rId4">
            <a:alphaModFix/>
          </a:blip>
          <a:stretch>
            <a:fillRect/>
          </a:stretch>
        </p:blipFill>
        <p:spPr>
          <a:xfrm>
            <a:off x="328338" y="2860950"/>
            <a:ext cx="3422376" cy="1925100"/>
          </a:xfrm>
          <a:prstGeom prst="rect">
            <a:avLst/>
          </a:prstGeom>
          <a:noFill/>
          <a:ln>
            <a:noFill/>
          </a:ln>
        </p:spPr>
      </p:pic>
      <p:pic>
        <p:nvPicPr>
          <p:cNvPr id="126" name="Google Shape;126;p22"/>
          <p:cNvPicPr preferRelativeResize="0"/>
          <p:nvPr/>
        </p:nvPicPr>
        <p:blipFill>
          <a:blip r:embed="rId5">
            <a:alphaModFix/>
          </a:blip>
          <a:stretch>
            <a:fillRect/>
          </a:stretch>
        </p:blipFill>
        <p:spPr>
          <a:xfrm>
            <a:off x="4941749" y="2809750"/>
            <a:ext cx="3604440" cy="2027500"/>
          </a:xfrm>
          <a:prstGeom prst="rect">
            <a:avLst/>
          </a:prstGeom>
          <a:noFill/>
          <a:ln>
            <a:noFill/>
          </a:ln>
        </p:spPr>
      </p:pic>
      <p:pic>
        <p:nvPicPr>
          <p:cNvPr id="127" name="Google Shape;127;p22"/>
          <p:cNvPicPr preferRelativeResize="0"/>
          <p:nvPr/>
        </p:nvPicPr>
        <p:blipFill>
          <a:blip r:embed="rId6">
            <a:alphaModFix/>
          </a:blip>
          <a:stretch>
            <a:fillRect/>
          </a:stretch>
        </p:blipFill>
        <p:spPr>
          <a:xfrm>
            <a:off x="4874800" y="544250"/>
            <a:ext cx="3738350" cy="2027500"/>
          </a:xfrm>
          <a:prstGeom prst="rect">
            <a:avLst/>
          </a:prstGeom>
          <a:noFill/>
          <a:ln>
            <a:noFill/>
          </a:ln>
        </p:spPr>
      </p:pic>
      <p:sp>
        <p:nvSpPr>
          <p:cNvPr id="128" name="Google Shape;128;p22"/>
          <p:cNvSpPr txBox="1"/>
          <p:nvPr/>
        </p:nvSpPr>
        <p:spPr>
          <a:xfrm>
            <a:off x="825725" y="2571750"/>
            <a:ext cx="24276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PDF EXTRACTION</a:t>
            </a:r>
            <a:endParaRPr/>
          </a:p>
        </p:txBody>
      </p:sp>
      <p:sp>
        <p:nvSpPr>
          <p:cNvPr id="129" name="Google Shape;129;p22"/>
          <p:cNvSpPr txBox="1"/>
          <p:nvPr/>
        </p:nvSpPr>
        <p:spPr>
          <a:xfrm>
            <a:off x="5797500" y="2492050"/>
            <a:ext cx="2128500" cy="2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POSTING A JOB</a:t>
            </a:r>
            <a:endParaRPr/>
          </a:p>
        </p:txBody>
      </p:sp>
      <p:sp>
        <p:nvSpPr>
          <p:cNvPr id="130" name="Google Shape;130;p22"/>
          <p:cNvSpPr txBox="1"/>
          <p:nvPr/>
        </p:nvSpPr>
        <p:spPr>
          <a:xfrm>
            <a:off x="1086350" y="4788775"/>
            <a:ext cx="2128500" cy="2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POSTED JOBS</a:t>
            </a:r>
            <a:endParaRPr/>
          </a:p>
        </p:txBody>
      </p:sp>
      <p:sp>
        <p:nvSpPr>
          <p:cNvPr id="131" name="Google Shape;131;p22"/>
          <p:cNvSpPr txBox="1"/>
          <p:nvPr/>
        </p:nvSpPr>
        <p:spPr>
          <a:xfrm>
            <a:off x="6119000" y="4822025"/>
            <a:ext cx="2128500" cy="2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CANDIDATE DETAILS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22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pic>
        <p:nvPicPr>
          <p:cNvPr id="137" name="Google Shape;137;p23"/>
          <p:cNvPicPr preferRelativeResize="0"/>
          <p:nvPr/>
        </p:nvPicPr>
        <p:blipFill>
          <a:blip r:embed="rId3">
            <a:alphaModFix/>
          </a:blip>
          <a:stretch>
            <a:fillRect/>
          </a:stretch>
        </p:blipFill>
        <p:spPr>
          <a:xfrm>
            <a:off x="160199" y="802403"/>
            <a:ext cx="3209861" cy="1805547"/>
          </a:xfrm>
          <a:prstGeom prst="rect">
            <a:avLst/>
          </a:prstGeom>
          <a:noFill/>
          <a:ln>
            <a:noFill/>
          </a:ln>
        </p:spPr>
      </p:pic>
      <p:pic>
        <p:nvPicPr>
          <p:cNvPr id="138" name="Google Shape;138;p23"/>
          <p:cNvPicPr preferRelativeResize="0"/>
          <p:nvPr/>
        </p:nvPicPr>
        <p:blipFill>
          <a:blip r:embed="rId4">
            <a:alphaModFix/>
          </a:blip>
          <a:stretch>
            <a:fillRect/>
          </a:stretch>
        </p:blipFill>
        <p:spPr>
          <a:xfrm>
            <a:off x="213175" y="3001250"/>
            <a:ext cx="3209851" cy="1805539"/>
          </a:xfrm>
          <a:prstGeom prst="rect">
            <a:avLst/>
          </a:prstGeom>
          <a:noFill/>
          <a:ln>
            <a:noFill/>
          </a:ln>
        </p:spPr>
      </p:pic>
      <p:pic>
        <p:nvPicPr>
          <p:cNvPr id="139" name="Google Shape;139;p23"/>
          <p:cNvPicPr preferRelativeResize="0"/>
          <p:nvPr/>
        </p:nvPicPr>
        <p:blipFill>
          <a:blip r:embed="rId5">
            <a:alphaModFix/>
          </a:blip>
          <a:stretch>
            <a:fillRect/>
          </a:stretch>
        </p:blipFill>
        <p:spPr>
          <a:xfrm>
            <a:off x="4910225" y="2861038"/>
            <a:ext cx="3525648" cy="1983174"/>
          </a:xfrm>
          <a:prstGeom prst="rect">
            <a:avLst/>
          </a:prstGeom>
          <a:noFill/>
          <a:ln>
            <a:noFill/>
          </a:ln>
        </p:spPr>
      </p:pic>
      <p:sp>
        <p:nvSpPr>
          <p:cNvPr id="140" name="Google Shape;140;p23"/>
          <p:cNvSpPr txBox="1"/>
          <p:nvPr/>
        </p:nvSpPr>
        <p:spPr>
          <a:xfrm>
            <a:off x="266050" y="2649350"/>
            <a:ext cx="31041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COMPANY APPLICATION STATUS</a:t>
            </a:r>
            <a:endParaRPr/>
          </a:p>
        </p:txBody>
      </p:sp>
      <p:sp>
        <p:nvSpPr>
          <p:cNvPr id="141" name="Google Shape;141;p23"/>
          <p:cNvSpPr txBox="1"/>
          <p:nvPr/>
        </p:nvSpPr>
        <p:spPr>
          <a:xfrm>
            <a:off x="687275" y="4844200"/>
            <a:ext cx="23943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TEST COMPLETION PAGE</a:t>
            </a:r>
            <a:endParaRPr/>
          </a:p>
        </p:txBody>
      </p:sp>
      <p:sp>
        <p:nvSpPr>
          <p:cNvPr id="142" name="Google Shape;142;p23"/>
          <p:cNvSpPr txBox="1"/>
          <p:nvPr/>
        </p:nvSpPr>
        <p:spPr>
          <a:xfrm>
            <a:off x="5453700" y="2444263"/>
            <a:ext cx="24387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TEST QUESTION PAGE</a:t>
            </a:r>
            <a:endParaRPr/>
          </a:p>
        </p:txBody>
      </p:sp>
      <p:sp>
        <p:nvSpPr>
          <p:cNvPr id="143" name="Google Shape;143;p23"/>
          <p:cNvSpPr txBox="1"/>
          <p:nvPr/>
        </p:nvSpPr>
        <p:spPr>
          <a:xfrm>
            <a:off x="4822025" y="4777700"/>
            <a:ext cx="3314400" cy="2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UP-TO-DATE NOTIFICATION</a:t>
            </a:r>
            <a:endParaRPr/>
          </a:p>
        </p:txBody>
      </p:sp>
      <p:pic>
        <p:nvPicPr>
          <p:cNvPr id="144" name="Google Shape;144;p23"/>
          <p:cNvPicPr preferRelativeResize="0"/>
          <p:nvPr/>
        </p:nvPicPr>
        <p:blipFill>
          <a:blip r:embed="rId6">
            <a:alphaModFix/>
          </a:blip>
          <a:stretch>
            <a:fillRect/>
          </a:stretch>
        </p:blipFill>
        <p:spPr>
          <a:xfrm>
            <a:off x="4910235" y="766200"/>
            <a:ext cx="3366691" cy="180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041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pic>
        <p:nvPicPr>
          <p:cNvPr id="150" name="Google Shape;150;p24"/>
          <p:cNvPicPr preferRelativeResize="0"/>
          <p:nvPr/>
        </p:nvPicPr>
        <p:blipFill>
          <a:blip r:embed="rId3">
            <a:alphaModFix/>
          </a:blip>
          <a:stretch>
            <a:fillRect/>
          </a:stretch>
        </p:blipFill>
        <p:spPr>
          <a:xfrm>
            <a:off x="204100" y="2743500"/>
            <a:ext cx="3578923" cy="2013150"/>
          </a:xfrm>
          <a:prstGeom prst="rect">
            <a:avLst/>
          </a:prstGeom>
          <a:noFill/>
          <a:ln>
            <a:noFill/>
          </a:ln>
        </p:spPr>
      </p:pic>
      <p:pic>
        <p:nvPicPr>
          <p:cNvPr id="151" name="Google Shape;151;p24"/>
          <p:cNvPicPr preferRelativeResize="0"/>
          <p:nvPr/>
        </p:nvPicPr>
        <p:blipFill>
          <a:blip r:embed="rId4">
            <a:alphaModFix/>
          </a:blip>
          <a:stretch>
            <a:fillRect/>
          </a:stretch>
        </p:blipFill>
        <p:spPr>
          <a:xfrm>
            <a:off x="4145375" y="445350"/>
            <a:ext cx="3792600" cy="2013150"/>
          </a:xfrm>
          <a:prstGeom prst="rect">
            <a:avLst/>
          </a:prstGeom>
          <a:noFill/>
          <a:ln>
            <a:noFill/>
          </a:ln>
        </p:spPr>
      </p:pic>
      <p:pic>
        <p:nvPicPr>
          <p:cNvPr id="152" name="Google Shape;152;p24"/>
          <p:cNvPicPr preferRelativeResize="0"/>
          <p:nvPr/>
        </p:nvPicPr>
        <p:blipFill>
          <a:blip r:embed="rId5">
            <a:alphaModFix/>
          </a:blip>
          <a:stretch>
            <a:fillRect/>
          </a:stretch>
        </p:blipFill>
        <p:spPr>
          <a:xfrm>
            <a:off x="147950" y="515300"/>
            <a:ext cx="3454574" cy="1943201"/>
          </a:xfrm>
          <a:prstGeom prst="rect">
            <a:avLst/>
          </a:prstGeom>
          <a:noFill/>
          <a:ln>
            <a:noFill/>
          </a:ln>
        </p:spPr>
      </p:pic>
      <p:sp>
        <p:nvSpPr>
          <p:cNvPr id="153" name="Google Shape;153;p24"/>
          <p:cNvSpPr txBox="1"/>
          <p:nvPr/>
        </p:nvSpPr>
        <p:spPr>
          <a:xfrm>
            <a:off x="886800" y="2400000"/>
            <a:ext cx="23721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INTERVIEW SCHEDULE</a:t>
            </a:r>
            <a:endParaRPr/>
          </a:p>
        </p:txBody>
      </p:sp>
      <p:sp>
        <p:nvSpPr>
          <p:cNvPr id="154" name="Google Shape;154;p24"/>
          <p:cNvSpPr txBox="1"/>
          <p:nvPr/>
        </p:nvSpPr>
        <p:spPr>
          <a:xfrm>
            <a:off x="4801475" y="2400000"/>
            <a:ext cx="27159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INTERVIEW MEET LINK</a:t>
            </a:r>
            <a:endParaRPr/>
          </a:p>
        </p:txBody>
      </p:sp>
      <p:sp>
        <p:nvSpPr>
          <p:cNvPr id="155" name="Google Shape;155;p24"/>
          <p:cNvSpPr txBox="1"/>
          <p:nvPr/>
        </p:nvSpPr>
        <p:spPr>
          <a:xfrm>
            <a:off x="969275" y="4756650"/>
            <a:ext cx="2471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 ACCEPTED</a:t>
            </a:r>
            <a:endParaRPr/>
          </a:p>
        </p:txBody>
      </p:sp>
      <p:pic>
        <p:nvPicPr>
          <p:cNvPr id="156" name="Google Shape;156;p24"/>
          <p:cNvPicPr preferRelativeResize="0"/>
          <p:nvPr/>
        </p:nvPicPr>
        <p:blipFill>
          <a:blip r:embed="rId6">
            <a:alphaModFix/>
          </a:blip>
          <a:stretch>
            <a:fillRect/>
          </a:stretch>
        </p:blipFill>
        <p:spPr>
          <a:xfrm>
            <a:off x="4489050" y="2822000"/>
            <a:ext cx="3858077" cy="2013150"/>
          </a:xfrm>
          <a:prstGeom prst="rect">
            <a:avLst/>
          </a:prstGeom>
          <a:noFill/>
          <a:ln>
            <a:noFill/>
          </a:ln>
        </p:spPr>
      </p:pic>
      <p:sp>
        <p:nvSpPr>
          <p:cNvPr id="157" name="Google Shape;157;p24"/>
          <p:cNvSpPr txBox="1"/>
          <p:nvPr/>
        </p:nvSpPr>
        <p:spPr>
          <a:xfrm>
            <a:off x="5310200" y="4835150"/>
            <a:ext cx="24717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PASSWORD ENCRYPTION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152400" y="617975"/>
            <a:ext cx="4419600" cy="2486020"/>
          </a:xfrm>
          <a:prstGeom prst="rect">
            <a:avLst/>
          </a:prstGeom>
          <a:noFill/>
          <a:ln>
            <a:noFill/>
          </a:ln>
        </p:spPr>
      </p:pic>
      <p:sp>
        <p:nvSpPr>
          <p:cNvPr id="163" name="Google Shape;163;p25"/>
          <p:cNvSpPr txBox="1"/>
          <p:nvPr/>
        </p:nvSpPr>
        <p:spPr>
          <a:xfrm>
            <a:off x="0" y="0"/>
            <a:ext cx="30000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Screenshots</a:t>
            </a:r>
            <a:endParaRPr/>
          </a:p>
        </p:txBody>
      </p:sp>
      <p:sp>
        <p:nvSpPr>
          <p:cNvPr id="164" name="Google Shape;164;p25"/>
          <p:cNvSpPr txBox="1"/>
          <p:nvPr/>
        </p:nvSpPr>
        <p:spPr>
          <a:xfrm>
            <a:off x="1058988" y="3368425"/>
            <a:ext cx="2904300" cy="3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SQL INJECTION </a:t>
            </a:r>
            <a:endParaRPr/>
          </a:p>
        </p:txBody>
      </p:sp>
      <p:sp>
        <p:nvSpPr>
          <p:cNvPr id="165" name="Google Shape;165;p25"/>
          <p:cNvSpPr txBox="1"/>
          <p:nvPr/>
        </p:nvSpPr>
        <p:spPr>
          <a:xfrm>
            <a:off x="5963800" y="3270125"/>
            <a:ext cx="2494200" cy="3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TRYING SQL INJECTION</a:t>
            </a:r>
            <a:endParaRPr>
              <a:solidFill>
                <a:schemeClr val="dk1"/>
              </a:solidFill>
            </a:endParaRPr>
          </a:p>
          <a:p>
            <a:pPr indent="0" lvl="0" marL="0" rtl="0" algn="l">
              <a:spcBef>
                <a:spcPts val="0"/>
              </a:spcBef>
              <a:spcAft>
                <a:spcPts val="0"/>
              </a:spcAft>
              <a:buNone/>
            </a:pPr>
            <a:r>
              <a:t/>
            </a:r>
            <a:endParaRPr/>
          </a:p>
        </p:txBody>
      </p:sp>
      <p:pic>
        <p:nvPicPr>
          <p:cNvPr id="166" name="Google Shape;166;p25"/>
          <p:cNvPicPr preferRelativeResize="0"/>
          <p:nvPr/>
        </p:nvPicPr>
        <p:blipFill>
          <a:blip r:embed="rId4">
            <a:alphaModFix/>
          </a:blip>
          <a:stretch>
            <a:fillRect/>
          </a:stretch>
        </p:blipFill>
        <p:spPr>
          <a:xfrm>
            <a:off x="4719500" y="617975"/>
            <a:ext cx="4320749" cy="2430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Problem Statement</a:t>
            </a:r>
            <a:endParaRPr sz="3100">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60"/>
              <a:buFont typeface="Calibri"/>
              <a:buNone/>
            </a:pPr>
            <a:r>
              <a:rPr lang="en" sz="2500">
                <a:solidFill>
                  <a:schemeClr val="dk1"/>
                </a:solidFill>
                <a:latin typeface="Times New Roman"/>
                <a:ea typeface="Times New Roman"/>
                <a:cs typeface="Times New Roman"/>
                <a:sym typeface="Times New Roman"/>
              </a:rPr>
              <a:t>National Web Portal is used for designing Job oriented courses with the help of Human Resource data and desirable skill sets from industries. Design a system to read the job description from the pdf and word document provided by government officials. Provide facility to review and edit the generated job description and publish on the portal. This portal should also provide facility to apply for job and further management of interview and selection process.  </a:t>
            </a:r>
            <a:endParaRPr sz="2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7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Introduction</a:t>
            </a:r>
            <a:endParaRPr sz="3100">
              <a:latin typeface="Times New Roman"/>
              <a:ea typeface="Times New Roman"/>
              <a:cs typeface="Times New Roman"/>
              <a:sym typeface="Times New Roman"/>
            </a:endParaRPr>
          </a:p>
        </p:txBody>
      </p:sp>
      <p:sp>
        <p:nvSpPr>
          <p:cNvPr id="68" name="Google Shape;68;p15"/>
          <p:cNvSpPr txBox="1"/>
          <p:nvPr>
            <p:ph idx="1" type="body"/>
          </p:nvPr>
        </p:nvSpPr>
        <p:spPr>
          <a:xfrm>
            <a:off x="262800" y="812325"/>
            <a:ext cx="8520600" cy="42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 web based job portal RecruitUttarakhand.in designed using flask framework consist of 3 parts- user, employer and interview system.</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H</a:t>
            </a:r>
            <a:r>
              <a:rPr lang="en">
                <a:solidFill>
                  <a:srgbClr val="000000"/>
                </a:solidFill>
                <a:latin typeface="Times New Roman"/>
                <a:ea typeface="Times New Roman"/>
                <a:cs typeface="Times New Roman"/>
                <a:sym typeface="Times New Roman"/>
              </a:rPr>
              <a:t>osts all the vacancies posted by different organizations. </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Applications for jobs posted in different government/private sectors.</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Providing a platform for interview and selection processes.</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Table Detection using camelot library and extracting table and text using camelot from pdf/doc followed by auto-filling of the same in the input section while posting a job.</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Maintaining a profile for User and Employer.</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160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Up-to-date notification system for user.</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Features</a:t>
            </a:r>
            <a:endParaRPr sz="3100">
              <a:latin typeface="Times New Roman"/>
              <a:ea typeface="Times New Roman"/>
              <a:cs typeface="Times New Roman"/>
              <a:sym typeface="Times New Roman"/>
            </a:endParaRPr>
          </a:p>
        </p:txBody>
      </p:sp>
      <p:sp>
        <p:nvSpPr>
          <p:cNvPr id="74" name="Google Shape;74;p16"/>
          <p:cNvSpPr txBox="1"/>
          <p:nvPr>
            <p:ph idx="1" type="body"/>
          </p:nvPr>
        </p:nvSpPr>
        <p:spPr>
          <a:xfrm>
            <a:off x="267350" y="101772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One stop solution for complete job hiring process.</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Smart application tracking system.</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Job search filter according to the user’s requirement.</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Integrated online adaptive testing platform.</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User friendly and developer friendly web application.</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Reduces human time and effort.</a:t>
            </a:r>
            <a:endParaRPr sz="2300">
              <a:solidFill>
                <a:srgbClr val="000000"/>
              </a:solidFill>
              <a:latin typeface="Times New Roman"/>
              <a:ea typeface="Times New Roman"/>
              <a:cs typeface="Times New Roman"/>
              <a:sym typeface="Times New Roman"/>
            </a:endParaRPr>
          </a:p>
          <a:p>
            <a:pPr indent="-374650" lvl="0" marL="457200" rtl="0" algn="l">
              <a:spcBef>
                <a:spcPts val="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Robust and light-weight technology stack.</a:t>
            </a:r>
            <a:endParaRPr sz="23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457200" rtl="0" algn="l">
              <a:spcBef>
                <a:spcPts val="1600"/>
              </a:spcBef>
              <a:spcAft>
                <a:spcPts val="16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190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Flow of the application:</a:t>
            </a:r>
            <a:endParaRPr>
              <a:latin typeface="Times New Roman"/>
              <a:ea typeface="Times New Roman"/>
              <a:cs typeface="Times New Roman"/>
              <a:sym typeface="Times New Roman"/>
            </a:endParaRPr>
          </a:p>
        </p:txBody>
      </p:sp>
      <p:pic>
        <p:nvPicPr>
          <p:cNvPr id="80" name="Google Shape;80;p17"/>
          <p:cNvPicPr preferRelativeResize="0"/>
          <p:nvPr/>
        </p:nvPicPr>
        <p:blipFill>
          <a:blip r:embed="rId3">
            <a:alphaModFix/>
          </a:blip>
          <a:stretch>
            <a:fillRect/>
          </a:stretch>
        </p:blipFill>
        <p:spPr>
          <a:xfrm>
            <a:off x="482400" y="853550"/>
            <a:ext cx="7909051" cy="419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272575" y="190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Completed</a:t>
            </a:r>
            <a:endParaRPr/>
          </a:p>
        </p:txBody>
      </p:sp>
      <p:sp>
        <p:nvSpPr>
          <p:cNvPr id="86" name="Google Shape;86;p18"/>
          <p:cNvSpPr txBox="1"/>
          <p:nvPr>
            <p:ph idx="1" type="body"/>
          </p:nvPr>
        </p:nvSpPr>
        <p:spPr>
          <a:xfrm>
            <a:off x="205225" y="763500"/>
            <a:ext cx="8655300" cy="442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Registration and Login functionalities for both User and Employer.</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Profile is maintained for Editing, Deleting, Adding, and Updating details.</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Application Tracking System (Status: Applied, test pending, test completed, interview scheduled, interview completed, accept or reject application).</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Job search filter according to part time, minimum salary/pay, location and company wise.</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Extraction of table (using camelot)and text from the Pdf followed by auto-filling of the form.</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Online Adaptive Assessment Platform.</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Interview Management System.</a:t>
            </a:r>
            <a:endParaRPr sz="13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chemeClr val="dk1"/>
                </a:solidFill>
                <a:latin typeface="Times New Roman"/>
                <a:ea typeface="Times New Roman"/>
                <a:cs typeface="Times New Roman"/>
                <a:sym typeface="Times New Roman"/>
              </a:rPr>
              <a:t>Statistics of (jobs, candidates hired, application received etc) on dashboard.</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chemeClr val="dk1"/>
                </a:solidFill>
                <a:latin typeface="Times New Roman"/>
                <a:ea typeface="Times New Roman"/>
                <a:cs typeface="Times New Roman"/>
                <a:sym typeface="Times New Roman"/>
              </a:rPr>
              <a:t>Uploading Profile Picture.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Font typeface="Times New Roman"/>
              <a:buChar char="✓"/>
            </a:pPr>
            <a:r>
              <a:rPr lang="en" sz="1300">
                <a:solidFill>
                  <a:schemeClr val="dk1"/>
                </a:solidFill>
                <a:latin typeface="Times New Roman"/>
                <a:ea typeface="Times New Roman"/>
                <a:cs typeface="Times New Roman"/>
                <a:sym typeface="Times New Roman"/>
              </a:rPr>
              <a:t>Complete application tracking system implemented.</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Recommendation of jobs according to the  candidate skills.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Up-to-date notification system.</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Multilingual support.</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300">
              <a:solidFill>
                <a:schemeClr val="dk1"/>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700">
              <a:latin typeface="Times New Roman"/>
              <a:ea typeface="Times New Roman"/>
              <a:cs typeface="Times New Roman"/>
              <a:sym typeface="Times New Roman"/>
            </a:endParaRPr>
          </a:p>
          <a:p>
            <a:pPr indent="0" lvl="0" marL="914400" rtl="0" algn="l">
              <a:spcBef>
                <a:spcPts val="1600"/>
              </a:spcBef>
              <a:spcAft>
                <a:spcPts val="160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Technology Stack</a:t>
            </a:r>
            <a:endParaRPr>
              <a:latin typeface="Times New Roman"/>
              <a:ea typeface="Times New Roman"/>
              <a:cs typeface="Times New Roman"/>
              <a:sym typeface="Times New Roman"/>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Calibri"/>
              <a:buNone/>
            </a:pPr>
            <a:r>
              <a:rPr b="1" lang="en" sz="2400">
                <a:solidFill>
                  <a:schemeClr val="dk1"/>
                </a:solidFill>
                <a:latin typeface="Times New Roman"/>
                <a:ea typeface="Times New Roman"/>
                <a:cs typeface="Times New Roman"/>
                <a:sym typeface="Times New Roman"/>
              </a:rPr>
              <a:t>Frontend: </a:t>
            </a:r>
            <a:r>
              <a:rPr lang="en" sz="2400">
                <a:solidFill>
                  <a:schemeClr val="dk1"/>
                </a:solidFill>
                <a:latin typeface="Times New Roman"/>
                <a:ea typeface="Times New Roman"/>
                <a:cs typeface="Times New Roman"/>
                <a:sym typeface="Times New Roman"/>
              </a:rPr>
              <a:t>Flask, Bootstrap, HTML, CSS, JavaScript</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800"/>
              <a:buFont typeface="Calibri"/>
              <a:buNone/>
            </a:pPr>
            <a:r>
              <a:rPr b="1" lang="en" sz="2400">
                <a:solidFill>
                  <a:schemeClr val="dk1"/>
                </a:solidFill>
                <a:latin typeface="Times New Roman"/>
                <a:ea typeface="Times New Roman"/>
                <a:cs typeface="Times New Roman"/>
                <a:sym typeface="Times New Roman"/>
              </a:rPr>
              <a:t>Backend:</a:t>
            </a:r>
            <a:r>
              <a:rPr lang="en" sz="2400">
                <a:solidFill>
                  <a:schemeClr val="dk1"/>
                </a:solidFill>
                <a:latin typeface="Times New Roman"/>
                <a:ea typeface="Times New Roman"/>
                <a:cs typeface="Times New Roman"/>
                <a:sym typeface="Times New Roman"/>
              </a:rPr>
              <a:t> jQuery, Python.</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800"/>
              <a:buFont typeface="Calibri"/>
              <a:buNone/>
            </a:pPr>
            <a:r>
              <a:rPr b="1" lang="en" sz="2400">
                <a:solidFill>
                  <a:schemeClr val="dk1"/>
                </a:solidFill>
                <a:latin typeface="Times New Roman"/>
                <a:ea typeface="Times New Roman"/>
                <a:cs typeface="Times New Roman"/>
                <a:sym typeface="Times New Roman"/>
              </a:rPr>
              <a:t>Database:</a:t>
            </a:r>
            <a:r>
              <a:rPr lang="en" sz="2400">
                <a:solidFill>
                  <a:schemeClr val="dk1"/>
                </a:solidFill>
                <a:latin typeface="Times New Roman"/>
                <a:ea typeface="Times New Roman"/>
                <a:cs typeface="Times New Roman"/>
                <a:sym typeface="Times New Roman"/>
              </a:rPr>
              <a:t> MySQL</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Technique: </a:t>
            </a:r>
            <a:r>
              <a:rPr lang="en" sz="2400">
                <a:solidFill>
                  <a:schemeClr val="dk1"/>
                </a:solidFill>
                <a:latin typeface="Times New Roman"/>
                <a:ea typeface="Times New Roman"/>
                <a:cs typeface="Times New Roman"/>
                <a:sym typeface="Times New Roman"/>
              </a:rPr>
              <a:t>NLP ( camelot)</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800"/>
              <a:buFont typeface="Calibri"/>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165025" y="112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pic>
        <p:nvPicPr>
          <p:cNvPr id="98" name="Google Shape;98;p20"/>
          <p:cNvPicPr preferRelativeResize="0"/>
          <p:nvPr/>
        </p:nvPicPr>
        <p:blipFill>
          <a:blip r:embed="rId3">
            <a:alphaModFix/>
          </a:blip>
          <a:stretch>
            <a:fillRect/>
          </a:stretch>
        </p:blipFill>
        <p:spPr>
          <a:xfrm>
            <a:off x="103500" y="759425"/>
            <a:ext cx="3291427" cy="1851449"/>
          </a:xfrm>
          <a:prstGeom prst="rect">
            <a:avLst/>
          </a:prstGeom>
          <a:noFill/>
          <a:ln>
            <a:noFill/>
          </a:ln>
        </p:spPr>
      </p:pic>
      <p:sp>
        <p:nvSpPr>
          <p:cNvPr id="99" name="Google Shape;99;p20"/>
          <p:cNvSpPr txBox="1"/>
          <p:nvPr/>
        </p:nvSpPr>
        <p:spPr>
          <a:xfrm>
            <a:off x="554250" y="2571750"/>
            <a:ext cx="21789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HOMEPAGE</a:t>
            </a:r>
            <a:endParaRPr/>
          </a:p>
        </p:txBody>
      </p:sp>
      <p:pic>
        <p:nvPicPr>
          <p:cNvPr id="100" name="Google Shape;100;p20"/>
          <p:cNvPicPr preferRelativeResize="0"/>
          <p:nvPr/>
        </p:nvPicPr>
        <p:blipFill>
          <a:blip r:embed="rId4">
            <a:alphaModFix/>
          </a:blip>
          <a:stretch>
            <a:fillRect/>
          </a:stretch>
        </p:blipFill>
        <p:spPr>
          <a:xfrm>
            <a:off x="4957275" y="759425"/>
            <a:ext cx="3291475" cy="1851449"/>
          </a:xfrm>
          <a:prstGeom prst="rect">
            <a:avLst/>
          </a:prstGeom>
          <a:noFill/>
          <a:ln>
            <a:noFill/>
          </a:ln>
        </p:spPr>
      </p:pic>
      <p:sp>
        <p:nvSpPr>
          <p:cNvPr id="101" name="Google Shape;101;p20"/>
          <p:cNvSpPr txBox="1"/>
          <p:nvPr/>
        </p:nvSpPr>
        <p:spPr>
          <a:xfrm>
            <a:off x="5431700" y="2571750"/>
            <a:ext cx="2483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LOGIN PAGE</a:t>
            </a:r>
            <a:endParaRPr/>
          </a:p>
        </p:txBody>
      </p:sp>
      <p:pic>
        <p:nvPicPr>
          <p:cNvPr id="102" name="Google Shape;102;p20"/>
          <p:cNvPicPr preferRelativeResize="0"/>
          <p:nvPr/>
        </p:nvPicPr>
        <p:blipFill>
          <a:blip r:embed="rId5">
            <a:alphaModFix/>
          </a:blip>
          <a:stretch>
            <a:fillRect/>
          </a:stretch>
        </p:blipFill>
        <p:spPr>
          <a:xfrm>
            <a:off x="253700" y="2913075"/>
            <a:ext cx="3212448" cy="1806999"/>
          </a:xfrm>
          <a:prstGeom prst="rect">
            <a:avLst/>
          </a:prstGeom>
          <a:noFill/>
          <a:ln>
            <a:noFill/>
          </a:ln>
        </p:spPr>
      </p:pic>
      <p:pic>
        <p:nvPicPr>
          <p:cNvPr id="103" name="Google Shape;103;p20"/>
          <p:cNvPicPr preferRelativeResize="0"/>
          <p:nvPr/>
        </p:nvPicPr>
        <p:blipFill>
          <a:blip r:embed="rId6">
            <a:alphaModFix/>
          </a:blip>
          <a:stretch>
            <a:fillRect/>
          </a:stretch>
        </p:blipFill>
        <p:spPr>
          <a:xfrm>
            <a:off x="5071000" y="2871325"/>
            <a:ext cx="3212424" cy="1806999"/>
          </a:xfrm>
          <a:prstGeom prst="rect">
            <a:avLst/>
          </a:prstGeom>
          <a:noFill/>
          <a:ln>
            <a:noFill/>
          </a:ln>
        </p:spPr>
      </p:pic>
      <p:sp>
        <p:nvSpPr>
          <p:cNvPr id="104" name="Google Shape;104;p20"/>
          <p:cNvSpPr txBox="1"/>
          <p:nvPr/>
        </p:nvSpPr>
        <p:spPr>
          <a:xfrm>
            <a:off x="842475" y="4810950"/>
            <a:ext cx="17073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PROFILE PAGE</a:t>
            </a:r>
            <a:endParaRPr/>
          </a:p>
        </p:txBody>
      </p:sp>
      <p:sp>
        <p:nvSpPr>
          <p:cNvPr id="105" name="Google Shape;105;p20"/>
          <p:cNvSpPr txBox="1"/>
          <p:nvPr/>
        </p:nvSpPr>
        <p:spPr>
          <a:xfrm>
            <a:off x="5331950" y="4697775"/>
            <a:ext cx="25827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PROFILE EDITING 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76250" y="13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a:t>
            </a:r>
            <a:endParaRPr/>
          </a:p>
        </p:txBody>
      </p:sp>
      <p:pic>
        <p:nvPicPr>
          <p:cNvPr id="111" name="Google Shape;111;p21"/>
          <p:cNvPicPr preferRelativeResize="0"/>
          <p:nvPr/>
        </p:nvPicPr>
        <p:blipFill rotWithShape="1">
          <a:blip r:embed="rId3">
            <a:alphaModFix/>
          </a:blip>
          <a:srcRect b="-6809" l="-11170" r="11170" t="6810"/>
          <a:stretch/>
        </p:blipFill>
        <p:spPr>
          <a:xfrm>
            <a:off x="4572000" y="551731"/>
            <a:ext cx="3847349" cy="2164145"/>
          </a:xfrm>
          <a:prstGeom prst="rect">
            <a:avLst/>
          </a:prstGeom>
          <a:noFill/>
          <a:ln>
            <a:noFill/>
          </a:ln>
        </p:spPr>
      </p:pic>
      <p:sp>
        <p:nvSpPr>
          <p:cNvPr id="112" name="Google Shape;112;p21"/>
          <p:cNvSpPr txBox="1"/>
          <p:nvPr/>
        </p:nvSpPr>
        <p:spPr>
          <a:xfrm>
            <a:off x="714563" y="2543650"/>
            <a:ext cx="23169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pic>
        <p:nvPicPr>
          <p:cNvPr id="113" name="Google Shape;113;p21"/>
          <p:cNvPicPr preferRelativeResize="0"/>
          <p:nvPr/>
        </p:nvPicPr>
        <p:blipFill>
          <a:blip r:embed="rId4">
            <a:alphaModFix/>
          </a:blip>
          <a:stretch>
            <a:fillRect/>
          </a:stretch>
        </p:blipFill>
        <p:spPr>
          <a:xfrm>
            <a:off x="5127825" y="2884050"/>
            <a:ext cx="3503002" cy="1970444"/>
          </a:xfrm>
          <a:prstGeom prst="rect">
            <a:avLst/>
          </a:prstGeom>
          <a:noFill/>
          <a:ln>
            <a:noFill/>
          </a:ln>
        </p:spPr>
      </p:pic>
      <p:pic>
        <p:nvPicPr>
          <p:cNvPr id="114" name="Google Shape;114;p21"/>
          <p:cNvPicPr preferRelativeResize="0"/>
          <p:nvPr/>
        </p:nvPicPr>
        <p:blipFill>
          <a:blip r:embed="rId5">
            <a:alphaModFix/>
          </a:blip>
          <a:stretch>
            <a:fillRect/>
          </a:stretch>
        </p:blipFill>
        <p:spPr>
          <a:xfrm>
            <a:off x="121525" y="2948525"/>
            <a:ext cx="3503002" cy="1970441"/>
          </a:xfrm>
          <a:prstGeom prst="rect">
            <a:avLst/>
          </a:prstGeom>
          <a:noFill/>
          <a:ln>
            <a:noFill/>
          </a:ln>
        </p:spPr>
      </p:pic>
      <p:sp>
        <p:nvSpPr>
          <p:cNvPr id="115" name="Google Shape;115;p21"/>
          <p:cNvSpPr txBox="1"/>
          <p:nvPr/>
        </p:nvSpPr>
        <p:spPr>
          <a:xfrm>
            <a:off x="5208075" y="2593925"/>
            <a:ext cx="32112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JOB LISTS</a:t>
            </a:r>
            <a:endParaRPr/>
          </a:p>
        </p:txBody>
      </p:sp>
      <p:sp>
        <p:nvSpPr>
          <p:cNvPr id="116" name="Google Shape;116;p21"/>
          <p:cNvSpPr txBox="1"/>
          <p:nvPr/>
        </p:nvSpPr>
        <p:spPr>
          <a:xfrm>
            <a:off x="914375" y="4845125"/>
            <a:ext cx="21171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APPLIED JOB </a:t>
            </a:r>
            <a:endParaRPr/>
          </a:p>
        </p:txBody>
      </p:sp>
      <p:sp>
        <p:nvSpPr>
          <p:cNvPr id="117" name="Google Shape;117;p21"/>
          <p:cNvSpPr txBox="1"/>
          <p:nvPr/>
        </p:nvSpPr>
        <p:spPr>
          <a:xfrm>
            <a:off x="5127825" y="4839575"/>
            <a:ext cx="33717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CANDIDATE APPLICATION STATUS </a:t>
            </a:r>
            <a:endParaRPr>
              <a:solidFill>
                <a:schemeClr val="dk1"/>
              </a:solidFill>
            </a:endParaRPr>
          </a:p>
          <a:p>
            <a:pPr indent="0" lvl="0" marL="0" rtl="0" algn="l">
              <a:spcBef>
                <a:spcPts val="0"/>
              </a:spcBef>
              <a:spcAft>
                <a:spcPts val="0"/>
              </a:spcAft>
              <a:buNone/>
            </a:pPr>
            <a:r>
              <a:t/>
            </a:r>
            <a:endParaRPr/>
          </a:p>
        </p:txBody>
      </p:sp>
      <p:pic>
        <p:nvPicPr>
          <p:cNvPr id="118" name="Google Shape;118;p21"/>
          <p:cNvPicPr preferRelativeResize="0"/>
          <p:nvPr/>
        </p:nvPicPr>
        <p:blipFill>
          <a:blip r:embed="rId6">
            <a:alphaModFix/>
          </a:blip>
          <a:stretch>
            <a:fillRect/>
          </a:stretch>
        </p:blipFill>
        <p:spPr>
          <a:xfrm>
            <a:off x="152400" y="605250"/>
            <a:ext cx="3706624" cy="1888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